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5" r:id="rId12"/>
    <p:sldId id="266" r:id="rId13"/>
    <p:sldId id="267" r:id="rId14"/>
    <p:sldId id="268" r:id="rId15"/>
    <p:sldId id="28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6" r:id="rId30"/>
    <p:sldId id="285" r:id="rId31"/>
    <p:sldId id="28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4F4E-D8CB-4B6A-955D-F7B550ABEF62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96298-5B29-447E-AD29-9E30C236D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F2D0-A7DD-41C9-B1F7-DE8EFC55EB9F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D26-0825-4605-9FA5-1502A8429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AF735-32F5-4426-A579-41455ABEAB8F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C15E-A3C6-4616-B356-E5BD03FAE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199E7-ADC2-4CD4-9438-D43043D77982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842F-A4D5-4959-B30B-8985BB76A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EBFB-E181-4727-AECB-08F52C047AE6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5802-F690-4F2A-908E-A10415527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6F4B-9150-47D6-92AE-19BE380CFBEC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FEDC3-4608-4A38-B72C-C6F1F3EF7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B937A-5E34-4222-AC07-031A0F3B3EA9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03457-E5B3-45CA-974A-D248FE26A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2060-F924-49EE-8218-FD5AE0ADEDC1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B7E54-AD65-4EC3-B282-848E83936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E069-4850-4813-B1B6-212A497046E3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007F8-4B5A-4526-AEFC-C7858ABD5F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410B-AE25-46D6-9766-863EAB47AD00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BDFA-C06E-4DE2-9179-AAB32229D2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2F74-34F2-4E22-BC7D-FE195CE360B7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8EB96-7AD1-4761-A623-228BCB136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1BE095-2852-45FD-8A42-618C97875BEF}" type="datetimeFigureOut">
              <a:rPr lang="en-US"/>
              <a:pPr>
                <a:defRPr/>
              </a:pPr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36A1CE-329B-4F28-9693-BDCE19FBB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5uBItUHi1s" TargetMode="External"/><Relationship Id="rId2" Type="http://schemas.openxmlformats.org/officeDocument/2006/relationships/hyperlink" Target="https://www.youtube.com/watch?v=erhWB33ERo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w_6_gvxlWTQ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Forging the National Economy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Irish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Germans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73162"/>
          </a:xfrm>
        </p:spPr>
        <p:txBody>
          <a:bodyPr/>
          <a:lstStyle/>
          <a:p>
            <a:pPr eaLnBrk="1" hangingPunct="1"/>
            <a:r>
              <a:rPr lang="en-US" sz="1050" dirty="0"/>
              <a:t>https://www.youtube.com/watch?v=vEz5mS_XQcQ</a:t>
            </a:r>
          </a:p>
        </p:txBody>
      </p:sp>
      <p:sp>
        <p:nvSpPr>
          <p:cNvPr id="2253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Ireland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/>
              <a:t>1840’s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/>
              <a:t>Potato famine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900" dirty="0">
                <a:hlinkClick r:id="rId2"/>
              </a:rPr>
              <a:t>https://www.youtube.com/watch?v=erhWB33ERo0</a:t>
            </a:r>
            <a:endParaRPr lang="en-US" sz="900" dirty="0"/>
          </a:p>
          <a:p>
            <a:pPr lvl="1" eaLnBrk="1" hangingPunct="1">
              <a:lnSpc>
                <a:spcPct val="80000"/>
              </a:lnSpc>
            </a:pPr>
            <a:endParaRPr lang="en-US" sz="900" dirty="0"/>
          </a:p>
          <a:p>
            <a:pPr lvl="1" eaLnBrk="1" hangingPunct="1">
              <a:lnSpc>
                <a:spcPct val="80000"/>
              </a:lnSpc>
            </a:pPr>
            <a:r>
              <a:rPr lang="en-US" sz="1700" dirty="0"/>
              <a:t>Most ended up in cities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900" dirty="0">
                <a:hlinkClick r:id="rId3"/>
              </a:rPr>
              <a:t>https://www.youtube.com/watch?v=e5uBItUHi1s</a:t>
            </a:r>
            <a:endParaRPr lang="en-US" sz="900" dirty="0"/>
          </a:p>
          <a:p>
            <a:pPr lvl="1" eaLnBrk="1" hangingPunct="1">
              <a:lnSpc>
                <a:spcPct val="80000"/>
              </a:lnSpc>
            </a:pPr>
            <a:endParaRPr lang="en-US" sz="900" dirty="0"/>
          </a:p>
          <a:p>
            <a:pPr lvl="1" eaLnBrk="1" hangingPunct="1">
              <a:lnSpc>
                <a:spcPct val="80000"/>
              </a:lnSpc>
            </a:pPr>
            <a:endParaRPr lang="en-US" sz="17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Many lived in slum like conditions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Biddies and Paddies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NINA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Fight Af/Ams for jobs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Secret societies to protect each other AOH or unions: Molly </a:t>
            </a:r>
            <a:r>
              <a:rPr lang="en-US" sz="2000" dirty="0" smtClean="0"/>
              <a:t>Maguire's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1200" dirty="0">
                <a:hlinkClick r:id="rId4"/>
              </a:rPr>
              <a:t>https://www.youtube.com/watch?v=w_6_gvxlWTQ</a:t>
            </a: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  <a:buNone/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1400" dirty="0"/>
              <a:t>Strove for property ownership</a:t>
            </a:r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1400" dirty="0"/>
              <a:t>Many found their way into city politics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371600"/>
            <a:ext cx="4724400" cy="51196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249362"/>
          </a:xfrm>
        </p:spPr>
        <p:txBody>
          <a:bodyPr/>
          <a:lstStyle/>
          <a:p>
            <a:pPr eaLnBrk="1" hangingPunct="1"/>
            <a:r>
              <a:rPr lang="en-US" dirty="0"/>
              <a:t>Germans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Came 1830s-60s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Uprooted farmers and political refugees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Brought with them certain ideas like Conestoga wagon, Kindergarten, Kentucky rifle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Not always accepted, some issues with drinking on Sundays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81000"/>
            <a:ext cx="4114800" cy="63293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944562"/>
          </a:xfrm>
        </p:spPr>
        <p:txBody>
          <a:bodyPr/>
          <a:lstStyle/>
          <a:p>
            <a:pPr eaLnBrk="1" hangingPunct="1"/>
            <a:r>
              <a:rPr lang="en-US" dirty="0"/>
              <a:t>Anti-foreignism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57451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Nativists rear head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Said immigrants took their jobs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Commented on drinking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Order of the Star Spangled Banner: Developed into Know Nothings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Literature: Evil doings of Catholics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Violence to schools and churches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95400"/>
            <a:ext cx="4038600" cy="5105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March of Mechanization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1750s Industrial Revolution starts in England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Steam powered mills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Took a while to get to US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066800"/>
            <a:ext cx="4381500" cy="56086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Creeping Mechanization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your </a:t>
            </a:r>
            <a:r>
              <a:rPr lang="en-US" dirty="0"/>
              <a:t>C</a:t>
            </a:r>
            <a:r>
              <a:rPr lang="en-US" dirty="0" smtClean="0"/>
              <a:t>ornell notes and page 297 in  your book to make a list of 7 reasons why mechanization was slow to the 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5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Why so slow to US?</a:t>
            </a:r>
          </a:p>
        </p:txBody>
      </p:sp>
      <p:sp>
        <p:nvSpPr>
          <p:cNvPr id="26626" name="Content Placeholder 3"/>
          <p:cNvSpPr>
            <a:spLocks noGrp="1"/>
          </p:cNvSpPr>
          <p:nvPr>
            <p:ph sz="half" idx="4294967295"/>
          </p:nvPr>
        </p:nvSpPr>
        <p:spPr>
          <a:xfrm>
            <a:off x="533400" y="1524000"/>
            <a:ext cx="8077200" cy="4525963"/>
          </a:xfrm>
        </p:spPr>
        <p:txBody>
          <a:bodyPr/>
          <a:lstStyle/>
          <a:p>
            <a:pPr eaLnBrk="1" hangingPunct="1"/>
            <a:r>
              <a:rPr lang="en-US" dirty="0"/>
              <a:t>1. Land was cheap, so farm</a:t>
            </a:r>
          </a:p>
          <a:p>
            <a:pPr eaLnBrk="1" hangingPunct="1"/>
            <a:r>
              <a:rPr lang="en-US" dirty="0"/>
              <a:t>2. labor scarce at first</a:t>
            </a:r>
          </a:p>
          <a:p>
            <a:pPr eaLnBrk="1" hangingPunct="1"/>
            <a:r>
              <a:rPr lang="en-US" dirty="0"/>
              <a:t>3. money for capital needed</a:t>
            </a:r>
          </a:p>
          <a:p>
            <a:pPr eaLnBrk="1" hangingPunct="1"/>
            <a:r>
              <a:rPr lang="en-US" dirty="0"/>
              <a:t>4. Raw materials underdeveloped</a:t>
            </a:r>
          </a:p>
          <a:p>
            <a:pPr eaLnBrk="1" hangingPunct="1"/>
            <a:r>
              <a:rPr lang="en-US" dirty="0"/>
              <a:t>5. Consumers scarce</a:t>
            </a:r>
          </a:p>
          <a:p>
            <a:pPr eaLnBrk="1" hangingPunct="1"/>
            <a:r>
              <a:rPr lang="en-US" dirty="0"/>
              <a:t>6. superior British Goods</a:t>
            </a:r>
          </a:p>
          <a:p>
            <a:pPr eaLnBrk="1" hangingPunct="1"/>
            <a:r>
              <a:rPr lang="en-US" dirty="0"/>
              <a:t>7. monopoly of machinery by British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Mechanical Minds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Samuel Slater memorizes plans and comes to 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Whitney introduces Interchangeable parts, cotton gin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Invigorated slavery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N and S profited from Slavery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Why NE for mills? Rivers, bad soil, shipping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00575" y="1676400"/>
            <a:ext cx="432117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Marvels in Manufacturing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American factories slow till embargo of 1807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Buy American wear American!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After 1812, mills start closing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1816 tariff 1st to combat this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/>
              <a:t>Interchangeable parts becomes widely accepted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100" y="1371600"/>
            <a:ext cx="450215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Other inventions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Sewing Machine: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Howe 1846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Singer perfected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New ideas in Corporations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Limited Liability: Only lose what put in to business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Morse: Telegraph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05000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Westward Movement</a:t>
            </a:r>
          </a:p>
        </p:txBody>
      </p:sp>
      <p:sp>
        <p:nvSpPr>
          <p:cNvPr id="14338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America moving west</a:t>
            </a:r>
          </a:p>
          <a:p>
            <a:pPr eaLnBrk="1" hangingPunct="1"/>
            <a:r>
              <a:rPr lang="en-US" dirty="0"/>
              <a:t>Emerson said: Europe stretches to the Alleghenies, America lies beyond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174750"/>
            <a:ext cx="4114800" cy="54784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Workers and Wage Slaves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Lost personal touch of apprentice/master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Child workers, pre 1820 half of labor force under 10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Adult wage earners, males did better with vote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71600"/>
            <a:ext cx="40386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600" cy="1096962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8213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Ideals of democracy led to workingmen’s parties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Employers fought parties and fought worker’s rights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1840 Van Buren gives Fed workers 10 hour day and sets model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Strikes begin in 30s/40s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Better times/weaker unions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Commonwealth v. Hunt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Unions legal if not devious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676400"/>
            <a:ext cx="40386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944562"/>
          </a:xfrm>
        </p:spPr>
        <p:txBody>
          <a:bodyPr/>
          <a:lstStyle/>
          <a:p>
            <a:pPr eaLnBrk="1" hangingPunct="1"/>
            <a:r>
              <a:rPr lang="en-US" dirty="0"/>
              <a:t>Women and Family	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6400800"/>
          </a:xfrm>
        </p:spPr>
        <p:txBody>
          <a:bodyPr/>
          <a:lstStyle/>
          <a:p>
            <a:pPr eaLnBrk="1" hangingPunct="1"/>
            <a:r>
              <a:rPr lang="en-US" sz="2000" dirty="0"/>
              <a:t>6 day work weeks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Lowell MA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Mostly domestic or stereotypical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/>
              <a:t>		Teaching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Single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Cult of Domesticity/Women’s sphere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/>
              <a:t>	Domestic feminism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Child centered/smaller families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/>
              <a:t>Shape child not break child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Independent thinking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524000"/>
            <a:ext cx="3902075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868362"/>
          </a:xfrm>
        </p:spPr>
        <p:txBody>
          <a:bodyPr/>
          <a:lstStyle/>
          <a:p>
            <a:pPr eaLnBrk="1" hangingPunct="1"/>
            <a:r>
              <a:rPr lang="en-US" dirty="0"/>
              <a:t>Western Farmers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5668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Ohio and Indiana were Bread Basket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Cinci, meat processing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Needed better transport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Used rivers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Tough soil in 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McCormick Reaper/Deer Plow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Farmers become capitalists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295400"/>
            <a:ext cx="38100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Highways and Steamboats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Slow transportation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Could take 6 months for 60 miles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1790 Lancaster turnpike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Problems with roads: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Roads expensive, states rights, road went west and took people, made East mad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1811 Cumberland Road: National Road to Maryland to Ill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371600"/>
            <a:ext cx="40386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Steamboats: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1807 Clermont: Fulton’s folly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10 mi an hour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Canals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Erie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Clinton digs his own ditch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1817-1825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100 to 5 dollars for ton of grain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20 days to 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New cities and states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14400"/>
            <a:ext cx="40386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Railroad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1828 1</a:t>
            </a:r>
            <a:r>
              <a:rPr lang="en-US" baseline="30000" dirty="0"/>
              <a:t>st</a:t>
            </a:r>
            <a:r>
              <a:rPr lang="en-US" dirty="0"/>
              <a:t> rr</a:t>
            </a:r>
          </a:p>
          <a:p>
            <a:pPr eaLnBrk="1" hangingPunct="1"/>
            <a:r>
              <a:rPr lang="en-US" dirty="0"/>
              <a:t>1860 30000 miles</a:t>
            </a:r>
          </a:p>
          <a:p>
            <a:pPr eaLnBrk="1" hangingPunct="1"/>
            <a:r>
              <a:rPr lang="en-US" dirty="0"/>
              <a:t>Not favored first, but eventually won over</a:t>
            </a:r>
          </a:p>
          <a:p>
            <a:pPr eaLnBrk="1" hangingPunct="1"/>
            <a:r>
              <a:rPr lang="en-US" dirty="0"/>
              <a:t>NY 1833 prohibited RR</a:t>
            </a:r>
          </a:p>
          <a:p>
            <a:pPr eaLnBrk="1" hangingPunct="1"/>
            <a:r>
              <a:rPr lang="en-US" dirty="0"/>
              <a:t>Dangerous, sparks, crash , brakes, gauge , transfers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295400"/>
            <a:ext cx="40386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Transportation binds the union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Brought E and W together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Previous w had traded with 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Created continental economy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Helped in war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 slow to build transport lines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Specialized economy developed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40386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Wealth and Poverty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Many benefitted but rich and poor sep. grew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Cities greatest splits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Social mobility a myth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Better then other places possibilities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Innovations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Needed to communicate with Brit. Cyrus Field linked Brit and 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Clipper ships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Pony Express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0" y="1447800"/>
            <a:ext cx="38100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/>
              <a:t>Market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r>
              <a:rPr lang="en-US" sz="2400" dirty="0"/>
              <a:t>End of the subsistence </a:t>
            </a:r>
            <a:r>
              <a:rPr lang="en-US" sz="2400" dirty="0" smtClean="0"/>
              <a:t>farmer</a:t>
            </a:r>
          </a:p>
          <a:p>
            <a:endParaRPr lang="en-US" sz="2400" dirty="0"/>
          </a:p>
          <a:p>
            <a:r>
              <a:rPr lang="en-US" sz="2400" dirty="0"/>
              <a:t>End of apprenticeship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Buying instead of making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Building of roads for goods</a:t>
            </a:r>
          </a:p>
          <a:p>
            <a:endParaRPr lang="en-US" sz="2400" dirty="0"/>
          </a:p>
          <a:p>
            <a:r>
              <a:rPr lang="en-US" sz="2400" dirty="0"/>
              <a:t>Wages up so people not noticing 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market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66513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Young people/young country</a:t>
            </a:r>
          </a:p>
          <a:p>
            <a:pPr eaLnBrk="1" hangingPunct="1"/>
            <a:r>
              <a:rPr lang="en-US" dirty="0"/>
              <a:t>1850, ½ country under 30</a:t>
            </a:r>
          </a:p>
          <a:p>
            <a:pPr eaLnBrk="1" hangingPunct="1"/>
            <a:r>
              <a:rPr lang="en-US" dirty="0"/>
              <a:t>Restless, energetic, on move, Chicken legs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4572000" cy="50292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and bad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Millionaires on rise</a:t>
            </a:r>
          </a:p>
          <a:p>
            <a:endParaRPr lang="en-US" dirty="0"/>
          </a:p>
          <a:p>
            <a:r>
              <a:rPr lang="en-US" dirty="0"/>
              <a:t>Increased prosperity</a:t>
            </a:r>
          </a:p>
          <a:p>
            <a:endParaRPr lang="en-US" dirty="0"/>
          </a:p>
          <a:p>
            <a:r>
              <a:rPr lang="en-US" dirty="0"/>
              <a:t>More chances here than anywhere</a:t>
            </a:r>
          </a:p>
          <a:p>
            <a:r>
              <a:rPr lang="en-US" dirty="0"/>
              <a:t>Wages did go 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Inequality in cities</a:t>
            </a:r>
          </a:p>
          <a:p>
            <a:endParaRPr lang="en-US" dirty="0"/>
          </a:p>
          <a:p>
            <a:r>
              <a:rPr lang="en-US" dirty="0"/>
              <a:t>Jobless, wandering workers</a:t>
            </a:r>
          </a:p>
          <a:p>
            <a:endParaRPr lang="en-US" dirty="0"/>
          </a:p>
          <a:p>
            <a:r>
              <a:rPr lang="en-US" dirty="0"/>
              <a:t>Was America the land of social mobility?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was life like in West?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Grim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Poorly fed, ill clad, shanties, disease, depression, death and loneliness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Women suffered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No contact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Small cabins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Not a good life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295400"/>
            <a:ext cx="4038600" cy="5105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Tough for men too</a:t>
            </a:r>
          </a:p>
          <a:p>
            <a:pPr lvl="1" eaLnBrk="1" hangingPunct="1"/>
            <a:r>
              <a:rPr lang="en-US" dirty="0"/>
              <a:t>Wrestling, biting, eye gouging</a:t>
            </a:r>
          </a:p>
          <a:p>
            <a:pPr lvl="1" eaLnBrk="1" hangingPunct="1"/>
            <a:r>
              <a:rPr lang="en-US" dirty="0"/>
              <a:t>“Self reliance:” Emerson</a:t>
            </a:r>
          </a:p>
          <a:p>
            <a:pPr lvl="1" eaLnBrk="1" hangingPunct="1"/>
            <a:r>
              <a:rPr lang="en-US" dirty="0"/>
              <a:t>Rugged Individualism</a:t>
            </a:r>
          </a:p>
          <a:p>
            <a:pPr lvl="1" eaLnBrk="1" hangingPunct="1"/>
            <a:r>
              <a:rPr lang="en-US" dirty="0"/>
              <a:t>Some help from neighbors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381000"/>
            <a:ext cx="4648200" cy="6248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Shaping the Landscape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As people moved west there was a toll on land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Overplanted, burned out, over-trapped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Destruction of bison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Ecological Imperialism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13263" y="1295400"/>
            <a:ext cx="4610100" cy="5029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897563"/>
          </a:xfrm>
        </p:spPr>
        <p:txBody>
          <a:bodyPr/>
          <a:lstStyle/>
          <a:p>
            <a:pPr eaLnBrk="1" hangingPunct="1"/>
            <a:r>
              <a:rPr lang="en-US" dirty="0"/>
              <a:t>Even though using nature, still respect it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Nationalism influenced appreciation, no one had it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Artists like Catlin </a:t>
            </a:r>
          </a:p>
          <a:p>
            <a:pPr lvl="1" eaLnBrk="1" hangingPunct="1"/>
            <a:r>
              <a:rPr lang="en-US" dirty="0"/>
              <a:t>Painted Nature and Natives</a:t>
            </a:r>
          </a:p>
          <a:p>
            <a:pPr lvl="1" eaLnBrk="1" hangingPunct="1"/>
            <a:r>
              <a:rPr lang="en-US" dirty="0"/>
              <a:t>Preservation: Led to Yellowstone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9950" y="0"/>
            <a:ext cx="445135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March of Millions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410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Population doubling every 25 years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1860 33 stars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most populous country in world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Cities on grow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Some byproducts of growth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Slums, unsafe, no lights bad water, sewage, Hogs in the streets!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Some cities start to pipe water in, eliminated malaria without knowing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371600"/>
            <a:ext cx="4038600" cy="5105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did population change?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High Birthrate and Immigration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Where did they come from?</a:t>
            </a:r>
          </a:p>
          <a:p>
            <a:pPr lvl="1" eaLnBrk="1" hangingPunct="1"/>
            <a:endParaRPr lang="en-US" dirty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47800"/>
            <a:ext cx="4572000" cy="5410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836</Words>
  <Application>Microsoft Office PowerPoint</Application>
  <PresentationFormat>On-screen Show (4:3)</PresentationFormat>
  <Paragraphs>263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Chapter 14</vt:lpstr>
      <vt:lpstr>Westward Movement</vt:lpstr>
      <vt:lpstr>PowerPoint Presentation</vt:lpstr>
      <vt:lpstr>What was life like in West?</vt:lpstr>
      <vt:lpstr>PowerPoint Presentation</vt:lpstr>
      <vt:lpstr>Shaping the Landscape</vt:lpstr>
      <vt:lpstr>PowerPoint Presentation</vt:lpstr>
      <vt:lpstr>March of Millions</vt:lpstr>
      <vt:lpstr>How did population change?</vt:lpstr>
      <vt:lpstr>PowerPoint Presentation</vt:lpstr>
      <vt:lpstr>https://www.youtube.com/watch?v=vEz5mS_XQcQ</vt:lpstr>
      <vt:lpstr>Germans </vt:lpstr>
      <vt:lpstr>Anti-foreignism</vt:lpstr>
      <vt:lpstr>March of Mechanization</vt:lpstr>
      <vt:lpstr>Creeping Mechanization</vt:lpstr>
      <vt:lpstr>Why so slow to US?</vt:lpstr>
      <vt:lpstr>Mechanical Minds</vt:lpstr>
      <vt:lpstr>Marvels in Manufacturing</vt:lpstr>
      <vt:lpstr>PowerPoint Presentation</vt:lpstr>
      <vt:lpstr>Workers and Wage Slaves</vt:lpstr>
      <vt:lpstr>PowerPoint Presentation</vt:lpstr>
      <vt:lpstr>Women and Family </vt:lpstr>
      <vt:lpstr>Western Farmers</vt:lpstr>
      <vt:lpstr>Highways and Steamboats</vt:lpstr>
      <vt:lpstr>PowerPoint Presentation</vt:lpstr>
      <vt:lpstr>Railroad</vt:lpstr>
      <vt:lpstr>Transportation binds the union</vt:lpstr>
      <vt:lpstr>Wealth and Poverty</vt:lpstr>
      <vt:lpstr>Market Revolution</vt:lpstr>
      <vt:lpstr>Good and bad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</dc:title>
  <dc:creator>Owner</dc:creator>
  <cp:lastModifiedBy>Windows User</cp:lastModifiedBy>
  <cp:revision>38</cp:revision>
  <dcterms:created xsi:type="dcterms:W3CDTF">2010-11-21T21:21:09Z</dcterms:created>
  <dcterms:modified xsi:type="dcterms:W3CDTF">2016-11-30T14:13:33Z</dcterms:modified>
</cp:coreProperties>
</file>